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3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160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2B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618927" y="338328"/>
            <a:ext cx="1005840" cy="100584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p/>
        </p:txBody>
      </p:sp>
      <p:pic>
        <p:nvPicPr>
          <p:cNvPr id="3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24688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880360"/>
            <a:ext cx="104241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52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Run your business with an AI Workforce</a:t>
            </a:r>
            <a:endParaRPr lang="en-US" sz="5000" dirty="0"/>
          </a:p>
        </p:txBody>
      </p:sp>
      <p:sp>
        <p:nvSpPr>
          <p:cNvPr id="7" name="Shape 4"/>
          <p:cNvSpPr/>
          <p:nvPr/>
        </p:nvSpPr>
        <p:spPr>
          <a:xfrm>
            <a:off x="658368" y="47548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40080" y="4983480"/>
            <a:ext cx="9692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2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ABC Sales AI is, how it works, and why 600+ businesses across 60+ industries run on it.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FLAGSHIP: AI MANAGER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Tell it what you want. It does the work.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640080" y="2313432"/>
            <a:ext cx="548640" cy="548640"/>
          </a:xfrm>
          <a:prstGeom prst="ellipse">
            <a:avLst/>
          </a:prstGeom>
          <a:solidFill>
            <a:srgbClr val="062B52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31343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1417320" y="2240280"/>
            <a:ext cx="10271455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8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Analyse  </a:t>
            </a:r>
            <a:r>
              <a:rPr lang="en-US" sz="18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finds revenue leakage and ranks who to follow up with today.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008376"/>
            <a:ext cx="548640" cy="548640"/>
          </a:xfrm>
          <a:prstGeom prst="ellipse">
            <a:avLst/>
          </a:prstGeom>
          <a:solidFill>
            <a:srgbClr val="062B52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00837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1417320" y="2935224"/>
            <a:ext cx="10271455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8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Ideate  </a:t>
            </a:r>
            <a:r>
              <a:rPr lang="en-US" sz="18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suggests campaigns and offers from your real conversations.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3703320"/>
            <a:ext cx="548640" cy="548640"/>
          </a:xfrm>
          <a:prstGeom prst="ellipse">
            <a:avLst/>
          </a:prstGeom>
          <a:solidFill>
            <a:srgbClr val="062B52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37033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1417320" y="3630168"/>
            <a:ext cx="10271455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8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Manage  </a:t>
            </a:r>
            <a:r>
              <a:rPr lang="en-US" sz="18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tunes your AI Employees and builds customer segments.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398264"/>
            <a:ext cx="548640" cy="548640"/>
          </a:xfrm>
          <a:prstGeom prst="ellipse">
            <a:avLst/>
          </a:prstGeom>
          <a:solidFill>
            <a:srgbClr val="062B52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3982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</a:t>
            </a:r>
            <a:endParaRPr lang="en-US" sz="2400" dirty="0"/>
          </a:p>
        </p:txBody>
      </p:sp>
      <p:sp>
        <p:nvSpPr>
          <p:cNvPr id="19" name="Text 16"/>
          <p:cNvSpPr/>
          <p:nvPr/>
        </p:nvSpPr>
        <p:spPr>
          <a:xfrm>
            <a:off x="1417320" y="4325112"/>
            <a:ext cx="10271455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8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Generate  </a:t>
            </a:r>
            <a:r>
              <a:rPr lang="en-US" sz="18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writes reports, templates, and AI Employees on request.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640080" y="5093208"/>
            <a:ext cx="548640" cy="548640"/>
          </a:xfrm>
          <a:prstGeom prst="ellipse">
            <a:avLst/>
          </a:prstGeom>
          <a:solidFill>
            <a:srgbClr val="062B52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640080" y="509320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1417320" y="5020056"/>
            <a:ext cx="10271455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8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Remember  </a:t>
            </a:r>
            <a:r>
              <a:rPr lang="en-US" sz="18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keeps context and sends your reports on schedule, every week.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640080" y="5824728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i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Like ChatGPT inside your business, with hands: it reads your data and acts on your instruction.</a:t>
            </a:r>
            <a:endParaRPr lang="en-US" sz="16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SIMPLE PRICING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One plan. Set up for you.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40080" y="2468880"/>
            <a:ext cx="5760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RM6,000</a:t>
            </a:r>
            <a:r>
              <a:rPr lang="en-US" sz="28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 / year</a:t>
            </a:r>
            <a:endParaRPr lang="en-US" sz="7200" dirty="0"/>
          </a:p>
        </p:txBody>
      </p:sp>
      <p:sp>
        <p:nvSpPr>
          <p:cNvPr id="9" name="Text 6"/>
          <p:cNvSpPr/>
          <p:nvPr/>
        </p:nvSpPr>
        <p:spPr>
          <a:xfrm>
            <a:off x="640080" y="3794760"/>
            <a:ext cx="5394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Guided Launch: one workflow launched end to end.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6537960" y="2496312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903720" y="242316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4.5 Hours Setup Service included</a:t>
            </a:r>
            <a:endParaRPr lang="en-US" sz="1900" dirty="0"/>
          </a:p>
        </p:txBody>
      </p:sp>
      <p:sp>
        <p:nvSpPr>
          <p:cNvPr id="12" name="Text 9"/>
          <p:cNvSpPr/>
          <p:nvPr/>
        </p:nvSpPr>
        <p:spPr>
          <a:xfrm>
            <a:off x="6903720" y="2807208"/>
            <a:ext cx="4617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5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Every business is unique. We configure your AI Employees, prompts, and flows with you.</a:t>
            </a:r>
            <a:endParaRPr lang="en-US" sz="1500" dirty="0"/>
          </a:p>
        </p:txBody>
      </p:sp>
      <p:sp>
        <p:nvSpPr>
          <p:cNvPr id="13" name="Shape 10"/>
          <p:cNvSpPr/>
          <p:nvPr/>
        </p:nvSpPr>
        <p:spPr>
          <a:xfrm>
            <a:off x="6537960" y="3639312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6903720" y="356616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Integrations included</a:t>
            </a:r>
            <a:endParaRPr lang="en-US" sz="1900" dirty="0"/>
          </a:p>
        </p:txBody>
      </p:sp>
      <p:sp>
        <p:nvSpPr>
          <p:cNvPr id="15" name="Text 12"/>
          <p:cNvSpPr/>
          <p:nvPr/>
        </p:nvSpPr>
        <p:spPr>
          <a:xfrm>
            <a:off x="6903720" y="3950208"/>
            <a:ext cx="4617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5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Calendar, Google Sheets, your store, your CRM: wired in during setup.</a:t>
            </a:r>
            <a:endParaRPr lang="en-US" sz="1500" dirty="0"/>
          </a:p>
        </p:txBody>
      </p:sp>
      <p:sp>
        <p:nvSpPr>
          <p:cNvPr id="16" name="Shape 13"/>
          <p:cNvSpPr/>
          <p:nvPr/>
        </p:nvSpPr>
        <p:spPr>
          <a:xfrm>
            <a:off x="6537960" y="4782312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7" name="Text 14"/>
          <p:cNvSpPr/>
          <p:nvPr/>
        </p:nvSpPr>
        <p:spPr>
          <a:xfrm>
            <a:off x="6903720" y="4709160"/>
            <a:ext cx="4617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Results in 30 days, or you don't pay</a:t>
            </a:r>
            <a:endParaRPr lang="en-US" sz="1900" dirty="0"/>
          </a:p>
        </p:txBody>
      </p:sp>
      <p:sp>
        <p:nvSpPr>
          <p:cNvPr id="18" name="Text 15"/>
          <p:cNvSpPr/>
          <p:nvPr/>
        </p:nvSpPr>
        <p:spPr>
          <a:xfrm>
            <a:off x="6903720" y="5093208"/>
            <a:ext cx="4617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5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 long-term contracts. The promise is on us to deliver.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62B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618927" y="338328"/>
            <a:ext cx="1005840" cy="100584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p/>
        </p:txBody>
      </p:sp>
      <p:pic>
        <p:nvPicPr>
          <p:cNvPr id="3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20116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BOTTOM LINE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423160"/>
            <a:ext cx="69494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8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Practical AI you can actually deploy, and see ROI.</a:t>
            </a:r>
            <a:endParaRPr lang="en-US" sz="4200" dirty="0"/>
          </a:p>
        </p:txBody>
      </p:sp>
      <p:sp>
        <p:nvSpPr>
          <p:cNvPr id="7" name="Shape 4"/>
          <p:cNvSpPr/>
          <p:nvPr/>
        </p:nvSpPr>
        <p:spPr>
          <a:xfrm>
            <a:off x="658368" y="443484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40080" y="4709160"/>
            <a:ext cx="66751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700"/>
              </a:lnSpc>
              <a:buNone/>
            </a:pPr>
            <a:r>
              <a:rPr lang="en-US" sz="20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Book a free strategy call. We will map your leakage and show you your first AI Employee.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321040" y="2286000"/>
            <a:ext cx="28346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p/>
        </p:txBody>
      </p:sp>
      <p:pic>
        <p:nvPicPr>
          <p:cNvPr id="10" name="Image 1" descr="../logos/strategy-q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5360" y="2560320"/>
            <a:ext cx="2286000" cy="22860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321040" y="495604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abcsales.ai/strategy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62B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618927" y="338328"/>
            <a:ext cx="1005840" cy="100584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p/>
        </p:txBody>
      </p:sp>
      <p:pic>
        <p:nvPicPr>
          <p:cNvPr id="3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640080" y="2286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APPENDIX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40080" y="2697480"/>
            <a:ext cx="10424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6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full picture</a:t>
            </a:r>
            <a:endParaRPr lang="en-US" sz="4400" dirty="0"/>
          </a:p>
        </p:txBody>
      </p:sp>
      <p:sp>
        <p:nvSpPr>
          <p:cNvPr id="8" name="Shape 5"/>
          <p:cNvSpPr/>
          <p:nvPr/>
        </p:nvSpPr>
        <p:spPr>
          <a:xfrm>
            <a:off x="658368" y="402336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4251960"/>
            <a:ext cx="9692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000"/>
              </a:lnSpc>
              <a:buNone/>
            </a:pPr>
            <a:r>
              <a:rPr lang="en-US" sz="22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Everything in the platform, and the trust behind it.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APPENDIX A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Included with every plan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40080" y="228600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1371600" y="228600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Employees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4114800" y="228600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24/7 replies, qualification, objection handling, booking, in any language.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40080" y="268605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1371600" y="268605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Manager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4114800" y="268605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Your AI operating system: analyse, ideate, manage, generate, remember.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40080" y="308610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1371600" y="308610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Multi-channel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114800" y="308610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WhatsApp, LINE, Facebook Messenger, Instagram, Telegram, one inbox.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640080" y="348615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1371600" y="348615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Automations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4114800" y="348615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Drip sequences, recurring messages, comment auto-DM, event check-in.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40080" y="388620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</a:t>
            </a:r>
            <a:endParaRPr lang="en-US" sz="2600" dirty="0"/>
          </a:p>
        </p:txBody>
      </p:sp>
      <p:sp>
        <p:nvSpPr>
          <p:cNvPr id="21" name="Text 18"/>
          <p:cNvSpPr/>
          <p:nvPr/>
        </p:nvSpPr>
        <p:spPr>
          <a:xfrm>
            <a:off x="1371600" y="388620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Lead management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4114800" y="388620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Tags, notes, allocation, imports, bulk operations, smart capture.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640080" y="428625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</a:t>
            </a:r>
            <a:endParaRPr lang="en-US" sz="2600" dirty="0"/>
          </a:p>
        </p:txBody>
      </p:sp>
      <p:sp>
        <p:nvSpPr>
          <p:cNvPr id="24" name="Text 21"/>
          <p:cNvSpPr/>
          <p:nvPr/>
        </p:nvSpPr>
        <p:spPr>
          <a:xfrm>
            <a:off x="1371600" y="428625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tools</a:t>
            </a:r>
            <a:endParaRPr lang="en-US" sz="2000" dirty="0"/>
          </a:p>
        </p:txBody>
      </p:sp>
      <p:sp>
        <p:nvSpPr>
          <p:cNvPr id="25" name="Text 22"/>
          <p:cNvSpPr/>
          <p:nvPr/>
        </p:nvSpPr>
        <p:spPr>
          <a:xfrm>
            <a:off x="4114800" y="428625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Smart media reply, voice replies, calendar booking, custom API tools.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640080" y="468630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</a:t>
            </a:r>
            <a:endParaRPr lang="en-US" sz="2600" dirty="0"/>
          </a:p>
        </p:txBody>
      </p:sp>
      <p:sp>
        <p:nvSpPr>
          <p:cNvPr id="27" name="Text 24"/>
          <p:cNvSpPr/>
          <p:nvPr/>
        </p:nvSpPr>
        <p:spPr>
          <a:xfrm>
            <a:off x="1371600" y="468630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Team and control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4114800" y="468630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Roles and permissions, human handoff, AI pause on manual reply.</a:t>
            </a:r>
            <a:endParaRPr lang="en-US" sz="1400" dirty="0"/>
          </a:p>
        </p:txBody>
      </p:sp>
      <p:sp>
        <p:nvSpPr>
          <p:cNvPr id="29" name="Text 26"/>
          <p:cNvSpPr/>
          <p:nvPr/>
        </p:nvSpPr>
        <p:spPr>
          <a:xfrm>
            <a:off x="640080" y="5086350"/>
            <a:ext cx="64008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</a:t>
            </a:r>
            <a:endParaRPr lang="en-US" sz="2600" dirty="0"/>
          </a:p>
        </p:txBody>
      </p:sp>
      <p:sp>
        <p:nvSpPr>
          <p:cNvPr id="30" name="Text 27"/>
          <p:cNvSpPr/>
          <p:nvPr/>
        </p:nvSpPr>
        <p:spPr>
          <a:xfrm>
            <a:off x="1371600" y="5086350"/>
            <a:ext cx="265176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Open platform</a:t>
            </a:r>
            <a:endParaRPr lang="en-US" sz="2000" dirty="0"/>
          </a:p>
        </p:txBody>
      </p:sp>
      <p:sp>
        <p:nvSpPr>
          <p:cNvPr id="31" name="Text 28"/>
          <p:cNvSpPr/>
          <p:nvPr/>
        </p:nvSpPr>
        <p:spPr>
          <a:xfrm>
            <a:off x="4114800" y="5086350"/>
            <a:ext cx="75739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Knowledge base, webhooks and API, Google Sheets, Zapier, e-commerce.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640080" y="5650992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Full details and tutorials: abcsales.ai/features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APPENDIX B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Built for trust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640080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932688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0" name="Text 7"/>
          <p:cNvSpPr/>
          <p:nvPr/>
        </p:nvSpPr>
        <p:spPr>
          <a:xfrm>
            <a:off x="932688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PDPA compliant</a:t>
            </a:r>
            <a:endParaRPr lang="en-US" sz="2300" dirty="0"/>
          </a:p>
        </p:txBody>
      </p:sp>
      <p:sp>
        <p:nvSpPr>
          <p:cNvPr id="11" name="Text 8"/>
          <p:cNvSpPr/>
          <p:nvPr/>
        </p:nvSpPr>
        <p:spPr>
          <a:xfrm>
            <a:off x="932688" y="4069080"/>
            <a:ext cx="186834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Malaysia and Singapore data protection, by design.</a:t>
            </a:r>
            <a:endParaRPr lang="en-US" sz="1650" dirty="0"/>
          </a:p>
        </p:txBody>
      </p:sp>
      <p:sp>
        <p:nvSpPr>
          <p:cNvPr id="12" name="Shape 9"/>
          <p:cNvSpPr/>
          <p:nvPr/>
        </p:nvSpPr>
        <p:spPr>
          <a:xfrm>
            <a:off x="3459404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3" name="Shape 10"/>
          <p:cNvSpPr/>
          <p:nvPr/>
        </p:nvSpPr>
        <p:spPr>
          <a:xfrm>
            <a:off x="3752012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3752012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AWS Singapore</a:t>
            </a:r>
            <a:endParaRPr lang="en-US" sz="2300" dirty="0"/>
          </a:p>
        </p:txBody>
      </p:sp>
      <p:sp>
        <p:nvSpPr>
          <p:cNvPr id="15" name="Text 12"/>
          <p:cNvSpPr/>
          <p:nvPr/>
        </p:nvSpPr>
        <p:spPr>
          <a:xfrm>
            <a:off x="3752012" y="4069080"/>
            <a:ext cx="186834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Hosted in-region for data residency and speed.</a:t>
            </a:r>
            <a:endParaRPr lang="en-US" sz="1650" dirty="0"/>
          </a:p>
        </p:txBody>
      </p:sp>
      <p:sp>
        <p:nvSpPr>
          <p:cNvPr id="16" name="Shape 13"/>
          <p:cNvSpPr/>
          <p:nvPr/>
        </p:nvSpPr>
        <p:spPr>
          <a:xfrm>
            <a:off x="6278728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7" name="Shape 14"/>
          <p:cNvSpPr/>
          <p:nvPr/>
        </p:nvSpPr>
        <p:spPr>
          <a:xfrm>
            <a:off x="6571336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571336" y="3255264"/>
            <a:ext cx="2160956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Meta Business Partner</a:t>
            </a:r>
            <a:endParaRPr lang="en-US" sz="2300" dirty="0"/>
          </a:p>
        </p:txBody>
      </p:sp>
      <p:sp>
        <p:nvSpPr>
          <p:cNvPr id="19" name="Text 16"/>
          <p:cNvSpPr/>
          <p:nvPr/>
        </p:nvSpPr>
        <p:spPr>
          <a:xfrm>
            <a:off x="6571336" y="4302760"/>
            <a:ext cx="186834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and Malaysia Digital certified.</a:t>
            </a:r>
            <a:endParaRPr lang="en-US" sz="1650" dirty="0"/>
          </a:p>
        </p:txBody>
      </p:sp>
      <p:sp>
        <p:nvSpPr>
          <p:cNvPr id="20" name="Shape 17"/>
          <p:cNvSpPr/>
          <p:nvPr/>
        </p:nvSpPr>
        <p:spPr>
          <a:xfrm>
            <a:off x="9098051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21" name="Shape 18"/>
          <p:cNvSpPr/>
          <p:nvPr/>
        </p:nvSpPr>
        <p:spPr>
          <a:xfrm>
            <a:off x="9390659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22" name="Text 19"/>
          <p:cNvSpPr/>
          <p:nvPr/>
        </p:nvSpPr>
        <p:spPr>
          <a:xfrm>
            <a:off x="9390659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Proven</a:t>
            </a:r>
            <a:endParaRPr lang="en-US" sz="2300" dirty="0"/>
          </a:p>
        </p:txBody>
      </p:sp>
      <p:sp>
        <p:nvSpPr>
          <p:cNvPr id="23" name="Text 20"/>
          <p:cNvSpPr/>
          <p:nvPr/>
        </p:nvSpPr>
        <p:spPr>
          <a:xfrm>
            <a:off x="9293834" y="3709417"/>
            <a:ext cx="227982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54+ documented success stories across healthcare, education, retail, and more.</a:t>
            </a:r>
            <a:endParaRPr lang="en-US" sz="1650" dirty="0"/>
          </a:p>
        </p:txBody>
      </p:sp>
      <p:sp>
        <p:nvSpPr>
          <p:cNvPr id="24" name="Text 21"/>
          <p:cNvSpPr/>
          <p:nvPr/>
        </p:nvSpPr>
        <p:spPr>
          <a:xfrm>
            <a:off x="640080" y="5715000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Need a whole workflow built for you? Ask about the Catalogue: abcsales.ai/catalogue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A28F5E"/>
                </a:solidFill>
                <a:latin typeface="Montserrat"/>
              </a:rP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033271"/>
            <a:ext cx="10789920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3800"/>
              </a:lnSpc>
            </a:pPr>
            <a:r>
              <a:rPr sz="3400" b="1" i="0">
                <a:solidFill>
                  <a:srgbClr val="062B52"/>
                </a:solidFill>
                <a:latin typeface="Montserrat"/>
              </a:rPr>
              <a:t>You ask "How are the leads?" and hear </a:t>
            </a:r>
            <a:r>
              <a:rPr sz="3400" b="1" i="0">
                <a:solidFill>
                  <a:srgbClr val="A28F5E"/>
                </a:solidFill>
                <a:latin typeface="Montserrat"/>
              </a:rPr>
              <a:t>"leads are not good."</a:t>
            </a:r>
          </a:p>
        </p:txBody>
      </p:sp>
      <p:sp>
        <p:nvSpPr>
          <p:cNvPr id="7" name="Rectangle 6"/>
          <p:cNvSpPr/>
          <p:nvPr/>
        </p:nvSpPr>
        <p:spPr>
          <a:xfrm>
            <a:off x="658368" y="2084831"/>
            <a:ext cx="1371600" cy="54864"/>
          </a:xfrm>
          <a:prstGeom prst="rect">
            <a:avLst/>
          </a:prstGeom>
          <a:solidFill>
            <a:srgbClr val="BFAE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Shape 5"/>
          <p:cNvSpPr/>
          <p:nvPr/>
        </p:nvSpPr>
        <p:spPr>
          <a:xfrm>
            <a:off x="640080" y="2514600"/>
            <a:ext cx="2453563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9" name="Rectangle 8"/>
          <p:cNvSpPr/>
          <p:nvPr/>
        </p:nvSpPr>
        <p:spPr>
          <a:xfrm>
            <a:off x="914400" y="2807208"/>
            <a:ext cx="201168" cy="201168"/>
          </a:xfrm>
          <a:prstGeom prst="rect">
            <a:avLst/>
          </a:prstGeom>
          <a:solidFill>
            <a:srgbClr val="BFAE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118104"/>
            <a:ext cx="1904923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2200"/>
              </a:lnSpc>
            </a:pPr>
            <a:r>
              <a:rPr sz="1900" b="1" i="0">
                <a:solidFill>
                  <a:srgbClr val="062B52"/>
                </a:solidFill>
                <a:latin typeface="Montserrat"/>
              </a:rPr>
              <a:t>Replies are slow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886200"/>
            <a:ext cx="1904923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1700"/>
              </a:lnSpc>
            </a:pPr>
            <a:r>
              <a:rPr sz="1350" b="0" i="0">
                <a:solidFill>
                  <a:srgbClr val="3A4A5C"/>
                </a:solidFill>
                <a:latin typeface="Montserrat"/>
              </a:rPr>
              <a:t>Leads message at 9pm and get answered at 11am. The deal is already gone.</a:t>
            </a:r>
          </a:p>
        </p:txBody>
      </p:sp>
      <p:sp>
        <p:nvSpPr>
          <p:cNvPr id="8" name="Shape 5"/>
          <p:cNvSpPr/>
          <p:nvPr/>
        </p:nvSpPr>
        <p:spPr>
          <a:xfrm>
            <a:off x="3459403" y="2514600"/>
            <a:ext cx="2453563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2" name="Rectangle 11"/>
          <p:cNvSpPr/>
          <p:nvPr/>
        </p:nvSpPr>
        <p:spPr>
          <a:xfrm>
            <a:off x="3733723" y="2807208"/>
            <a:ext cx="201168" cy="201168"/>
          </a:xfrm>
          <a:prstGeom prst="rect">
            <a:avLst/>
          </a:prstGeom>
          <a:solidFill>
            <a:srgbClr val="BFAE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33723" y="3118104"/>
            <a:ext cx="1904923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2200"/>
              </a:lnSpc>
            </a:pPr>
            <a:r>
              <a:rPr sz="1900" b="1" i="0">
                <a:solidFill>
                  <a:srgbClr val="062B52"/>
                </a:solidFill>
                <a:latin typeface="Montserrat"/>
              </a:rPr>
              <a:t>Follow-up never comes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33723" y="3886200"/>
            <a:ext cx="1904923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1700"/>
              </a:lnSpc>
            </a:pPr>
            <a:r>
              <a:rPr sz="1350" b="0" i="0">
                <a:solidFill>
                  <a:srgbClr val="3A4A5C"/>
                </a:solidFill>
                <a:latin typeface="Montserrat"/>
              </a:rPr>
              <a:t>Your team is multitasking and overwhelmed. “I'll follow up later” never happens.</a:t>
            </a:r>
          </a:p>
        </p:txBody>
      </p:sp>
      <p:sp>
        <p:nvSpPr>
          <p:cNvPr id="8" name="Shape 5"/>
          <p:cNvSpPr/>
          <p:nvPr/>
        </p:nvSpPr>
        <p:spPr>
          <a:xfrm>
            <a:off x="6278727" y="2514600"/>
            <a:ext cx="2453563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5" name="Rectangle 14"/>
          <p:cNvSpPr/>
          <p:nvPr/>
        </p:nvSpPr>
        <p:spPr>
          <a:xfrm>
            <a:off x="6553047" y="2807208"/>
            <a:ext cx="201168" cy="201168"/>
          </a:xfrm>
          <a:prstGeom prst="rect">
            <a:avLst/>
          </a:prstGeom>
          <a:solidFill>
            <a:srgbClr val="BFAE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53047" y="3118104"/>
            <a:ext cx="1904923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2200"/>
              </a:lnSpc>
            </a:pPr>
            <a:r>
              <a:rPr sz="1900" b="1" i="0">
                <a:solidFill>
                  <a:srgbClr val="062B52"/>
                </a:solidFill>
                <a:latin typeface="Montserrat"/>
              </a:rPr>
              <a:t>You never hear the “why”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53047" y="3886200"/>
            <a:ext cx="1904923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1700"/>
              </a:lnSpc>
            </a:pPr>
            <a:r>
              <a:rPr sz="1350" b="0" i="0">
                <a:solidFill>
                  <a:srgbClr val="3A4A5C"/>
                </a:solidFill>
                <a:latin typeface="Montserrat"/>
              </a:rPr>
              <a:t>Staff don't diagnose or suggest fixes. You just hear “customers not interested.”</a:t>
            </a:r>
          </a:p>
        </p:txBody>
      </p:sp>
      <p:sp>
        <p:nvSpPr>
          <p:cNvPr id="8" name="Shape 5"/>
          <p:cNvSpPr/>
          <p:nvPr/>
        </p:nvSpPr>
        <p:spPr>
          <a:xfrm>
            <a:off x="9098051" y="2514600"/>
            <a:ext cx="2453563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8" name="Rectangle 17"/>
          <p:cNvSpPr/>
          <p:nvPr/>
        </p:nvSpPr>
        <p:spPr>
          <a:xfrm>
            <a:off x="9372371" y="2807208"/>
            <a:ext cx="201168" cy="201168"/>
          </a:xfrm>
          <a:prstGeom prst="rect">
            <a:avLst/>
          </a:prstGeom>
          <a:solidFill>
            <a:srgbClr val="BFAE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372371" y="3118104"/>
            <a:ext cx="1904923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2200"/>
              </a:lnSpc>
            </a:pPr>
            <a:r>
              <a:rPr sz="1900" b="1" i="0">
                <a:solidFill>
                  <a:srgbClr val="062B52"/>
                </a:solidFill>
                <a:latin typeface="Montserrat"/>
              </a:rPr>
              <a:t>So where is the leak?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72371" y="3886200"/>
            <a:ext cx="1904923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ts val="1700"/>
              </a:lnSpc>
            </a:pPr>
            <a:r>
              <a:rPr sz="1350" b="0" i="0">
                <a:solidFill>
                  <a:srgbClr val="3A4A5C"/>
                </a:solidFill>
                <a:latin typeface="Montserrat"/>
              </a:rPr>
              <a:t>Slow replies? Weak follow-up? Wrong offer? You can't see where leads drop off.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650992"/>
            <a:ext cx="10789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 i="1">
                <a:solidFill>
                  <a:srgbClr val="A28F5E"/>
                </a:solidFill>
                <a:latin typeface="Montserrat"/>
              </a:rPr>
              <a:t>Without data, everyone is guessing. And pushing the team harder just feels like micromanagement.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2B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618927" y="338328"/>
            <a:ext cx="1005840" cy="100584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p/>
        </p:txBody>
      </p:sp>
      <p:pic>
        <p:nvPicPr>
          <p:cNvPr id="3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640080" y="2286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BFAE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IF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40080" y="2697480"/>
            <a:ext cx="10424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if AI could do all of this for you?</a:t>
            </a:r>
            <a:endParaRPr lang="en-US" sz="4600" dirty="0"/>
          </a:p>
        </p:txBody>
      </p:sp>
      <p:sp>
        <p:nvSpPr>
          <p:cNvPr id="8" name="Shape 5"/>
          <p:cNvSpPr/>
          <p:nvPr/>
        </p:nvSpPr>
        <p:spPr>
          <a:xfrm>
            <a:off x="658368" y="416052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44348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200"/>
              </a:lnSpc>
              <a:buNone/>
            </a:pPr>
            <a:r>
              <a:rPr lang="en-US" sz="2300" dirty="0">
                <a:solidFill>
                  <a:srgbClr val="D7E0E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Introducing ABC Sales AI: an AI Workforce that works your frontline around the clock and reports to you like a manager.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NOT ALL AI IS EQUAL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four levels of AI for sales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40080" y="2286000"/>
            <a:ext cx="640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1371600" y="2286000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Flow Bot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4114800" y="2286000"/>
            <a:ext cx="757397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Hardcoded if-this-then-that. Customer goes off-script, the bot breaks.</a:t>
            </a:r>
            <a:endParaRPr lang="en-US" sz="1650" dirty="0"/>
          </a:p>
        </p:txBody>
      </p:sp>
      <p:sp>
        <p:nvSpPr>
          <p:cNvPr id="11" name="Text 8"/>
          <p:cNvSpPr/>
          <p:nvPr/>
        </p:nvSpPr>
        <p:spPr>
          <a:xfrm>
            <a:off x="640080" y="2944368"/>
            <a:ext cx="640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1371600" y="2944368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Reply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4114800" y="2944368"/>
            <a:ext cx="757397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Answers naturally, then stops. No selling, no booking, no follow-up. Most vendors stop here.</a:t>
            </a:r>
            <a:endParaRPr lang="en-US" sz="1650" dirty="0"/>
          </a:p>
        </p:txBody>
      </p:sp>
      <p:sp>
        <p:nvSpPr>
          <p:cNvPr id="14" name="Text 11"/>
          <p:cNvSpPr/>
          <p:nvPr/>
        </p:nvSpPr>
        <p:spPr>
          <a:xfrm>
            <a:off x="640080" y="3602736"/>
            <a:ext cx="640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1371600" y="3602736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5F927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Salesperson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114800" y="3602736"/>
            <a:ext cx="757397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Handles objections, pushes bookings, follows up until the lead converts. Your AI Employee.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40080" y="4261104"/>
            <a:ext cx="640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1371600" y="4261104"/>
            <a:ext cx="2651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5F927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Manager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4114800" y="4261104"/>
            <a:ext cx="757397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Reads every conversation, finds where deals bleed, and tunes the playbook. Your AI Manager.</a:t>
            </a:r>
            <a:endParaRPr lang="en-US" sz="1650" dirty="0"/>
          </a:p>
        </p:txBody>
      </p:sp>
      <p:sp>
        <p:nvSpPr>
          <p:cNvPr id="20" name="Text 17"/>
          <p:cNvSpPr/>
          <p:nvPr/>
        </p:nvSpPr>
        <p:spPr>
          <a:xfrm>
            <a:off x="640080" y="5084064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 works at levels 3 and 4.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HOW IT WORKS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Already have customer chats? Start here.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640080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932688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0" name="Text 7"/>
          <p:cNvSpPr/>
          <p:nvPr/>
        </p:nvSpPr>
        <p:spPr>
          <a:xfrm>
            <a:off x="932688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1. Analyze</a:t>
            </a:r>
            <a:endParaRPr lang="en-US" sz="2300" dirty="0"/>
          </a:p>
        </p:txBody>
      </p:sp>
      <p:sp>
        <p:nvSpPr>
          <p:cNvPr id="11" name="Text 8"/>
          <p:cNvSpPr/>
          <p:nvPr/>
        </p:nvSpPr>
        <p:spPr>
          <a:xfrm>
            <a:off x="932688" y="3995420"/>
            <a:ext cx="186834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AI reads your existing </a:t>
            </a:r>
            <a:r>
              <a:rPr lang="en-US" sz="1400" dirty="0" err="1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Whatsapp</a:t>
            </a: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chat history.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459404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3" name="Shape 10"/>
          <p:cNvSpPr/>
          <p:nvPr/>
        </p:nvSpPr>
        <p:spPr>
          <a:xfrm>
            <a:off x="3752012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3752012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2. Find the leakage</a:t>
            </a:r>
            <a:endParaRPr lang="en-US" sz="2300" dirty="0"/>
          </a:p>
        </p:txBody>
      </p:sp>
      <p:sp>
        <p:nvSpPr>
          <p:cNvPr id="15" name="Text 12"/>
          <p:cNvSpPr/>
          <p:nvPr/>
        </p:nvSpPr>
        <p:spPr>
          <a:xfrm>
            <a:off x="3752012" y="4069080"/>
            <a:ext cx="2160956" cy="1041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Slow replies, missed follow-ups, and the exact points where buyers drop off.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6278728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7" name="Shape 14"/>
          <p:cNvSpPr/>
          <p:nvPr/>
        </p:nvSpPr>
        <p:spPr>
          <a:xfrm>
            <a:off x="6571336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571336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3. Optimize</a:t>
            </a:r>
            <a:endParaRPr lang="en-US" sz="2300" dirty="0"/>
          </a:p>
        </p:txBody>
      </p:sp>
      <p:sp>
        <p:nvSpPr>
          <p:cNvPr id="19" name="Text 16"/>
          <p:cNvSpPr/>
          <p:nvPr/>
        </p:nvSpPr>
        <p:spPr>
          <a:xfrm>
            <a:off x="6571336" y="4069080"/>
            <a:ext cx="2084984" cy="1041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It shows you what converts and tunes your sales playbook around it.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9098051" y="2651760"/>
            <a:ext cx="2453564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21" name="Shape 18"/>
          <p:cNvSpPr/>
          <p:nvPr/>
        </p:nvSpPr>
        <p:spPr>
          <a:xfrm>
            <a:off x="9390659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22" name="Text 19"/>
          <p:cNvSpPr/>
          <p:nvPr/>
        </p:nvSpPr>
        <p:spPr>
          <a:xfrm>
            <a:off x="9390659" y="3255264"/>
            <a:ext cx="18683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4. Automate</a:t>
            </a:r>
            <a:endParaRPr lang="en-US" sz="2300" dirty="0"/>
          </a:p>
        </p:txBody>
      </p:sp>
      <p:sp>
        <p:nvSpPr>
          <p:cNvPr id="23" name="Text 20"/>
          <p:cNvSpPr/>
          <p:nvPr/>
        </p:nvSpPr>
        <p:spPr>
          <a:xfrm>
            <a:off x="9390658" y="4069080"/>
            <a:ext cx="2008861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Employees automate replies &amp; follow up with your best responses, 24/7.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636727" y="5824220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 chat history yet? No problem. With your website and your offer, your first AI Employee goes live in days.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AI EMPLOYEE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 front desk that never sleeps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640080" y="2651760"/>
            <a:ext cx="3393338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932688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0" name="Text 7"/>
          <p:cNvSpPr/>
          <p:nvPr/>
        </p:nvSpPr>
        <p:spPr>
          <a:xfrm>
            <a:off x="932688" y="3255264"/>
            <a:ext cx="280812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Replies instantly</a:t>
            </a:r>
            <a:endParaRPr lang="en-US" sz="2300" dirty="0"/>
          </a:p>
        </p:txBody>
      </p:sp>
      <p:sp>
        <p:nvSpPr>
          <p:cNvPr id="11" name="Text 8"/>
          <p:cNvSpPr/>
          <p:nvPr/>
        </p:nvSpPr>
        <p:spPr>
          <a:xfrm>
            <a:off x="932688" y="4069080"/>
            <a:ext cx="280812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Every lead answered in seconds, day and night, in the customer's language.</a:t>
            </a:r>
            <a:endParaRPr lang="en-US" sz="1650" dirty="0"/>
          </a:p>
        </p:txBody>
      </p:sp>
      <p:sp>
        <p:nvSpPr>
          <p:cNvPr id="12" name="Shape 9"/>
          <p:cNvSpPr/>
          <p:nvPr/>
        </p:nvSpPr>
        <p:spPr>
          <a:xfrm>
            <a:off x="4399178" y="2651760"/>
            <a:ext cx="3393338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3" name="Shape 10"/>
          <p:cNvSpPr/>
          <p:nvPr/>
        </p:nvSpPr>
        <p:spPr>
          <a:xfrm>
            <a:off x="4691786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691786" y="3255264"/>
            <a:ext cx="280812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Sells like your best rep</a:t>
            </a:r>
            <a:endParaRPr lang="en-US" sz="2300" dirty="0"/>
          </a:p>
        </p:txBody>
      </p:sp>
      <p:sp>
        <p:nvSpPr>
          <p:cNvPr id="15" name="Text 12"/>
          <p:cNvSpPr/>
          <p:nvPr/>
        </p:nvSpPr>
        <p:spPr>
          <a:xfrm>
            <a:off x="4691786" y="4069080"/>
            <a:ext cx="280812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Listens, qualifies, handles objections, and recommends the right next step.</a:t>
            </a:r>
            <a:endParaRPr lang="en-US" sz="1650" dirty="0"/>
          </a:p>
        </p:txBody>
      </p:sp>
      <p:sp>
        <p:nvSpPr>
          <p:cNvPr id="16" name="Shape 13"/>
          <p:cNvSpPr/>
          <p:nvPr/>
        </p:nvSpPr>
        <p:spPr>
          <a:xfrm>
            <a:off x="8158277" y="2651760"/>
            <a:ext cx="3393338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7" name="Shape 14"/>
          <p:cNvSpPr/>
          <p:nvPr/>
        </p:nvSpPr>
        <p:spPr>
          <a:xfrm>
            <a:off x="8450885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8450885" y="3255264"/>
            <a:ext cx="280812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Closes the loop</a:t>
            </a:r>
            <a:endParaRPr lang="en-US" sz="2300" dirty="0"/>
          </a:p>
        </p:txBody>
      </p:sp>
      <p:sp>
        <p:nvSpPr>
          <p:cNvPr id="19" name="Text 16"/>
          <p:cNvSpPr/>
          <p:nvPr/>
        </p:nvSpPr>
        <p:spPr>
          <a:xfrm>
            <a:off x="8450885" y="4069080"/>
            <a:ext cx="280812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Books the appointment, takes the order, and follows up until it is done.</a:t>
            </a:r>
            <a:endParaRPr lang="en-US" sz="1650" dirty="0"/>
          </a:p>
        </p:txBody>
      </p:sp>
      <p:sp>
        <p:nvSpPr>
          <p:cNvPr id="20" name="Text 17"/>
          <p:cNvSpPr/>
          <p:nvPr/>
        </p:nvSpPr>
        <p:spPr>
          <a:xfrm>
            <a:off x="640080" y="5715000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Not a chatbot. It acts: it books, updates your calendar, and notifies your team.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 THE REAL WORLD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One AI Employee, many jobs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640080" y="2651760"/>
            <a:ext cx="3393338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932688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0" name="Text 7"/>
          <p:cNvSpPr/>
          <p:nvPr/>
        </p:nvSpPr>
        <p:spPr>
          <a:xfrm>
            <a:off x="932688" y="3255264"/>
            <a:ext cx="280812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Clinics and services</a:t>
            </a:r>
            <a:endParaRPr lang="en-US" sz="2300" dirty="0"/>
          </a:p>
        </p:txBody>
      </p:sp>
      <p:sp>
        <p:nvSpPr>
          <p:cNvPr id="11" name="Text 8"/>
          <p:cNvSpPr/>
          <p:nvPr/>
        </p:nvSpPr>
        <p:spPr>
          <a:xfrm>
            <a:off x="932688" y="4069080"/>
            <a:ext cx="280812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 WhatsApp front desk: from the first hello to a confirmed appointment, across branches and calendars.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4399178" y="2651760"/>
            <a:ext cx="3393338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3" name="Shape 10"/>
          <p:cNvSpPr/>
          <p:nvPr/>
        </p:nvSpPr>
        <p:spPr>
          <a:xfrm>
            <a:off x="4691786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691786" y="3255264"/>
            <a:ext cx="280812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E-commerce</a:t>
            </a:r>
            <a:endParaRPr lang="en-US" sz="2300" dirty="0"/>
          </a:p>
        </p:txBody>
      </p:sp>
      <p:sp>
        <p:nvSpPr>
          <p:cNvPr id="15" name="Text 12"/>
          <p:cNvSpPr/>
          <p:nvPr/>
        </p:nvSpPr>
        <p:spPr>
          <a:xfrm>
            <a:off x="4691786" y="4069080"/>
            <a:ext cx="280812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Closes sales on the spot: recommends products, takes the order, and recovers abandoned carts.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8158277" y="2651760"/>
            <a:ext cx="3393338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7" name="Shape 14"/>
          <p:cNvSpPr/>
          <p:nvPr/>
        </p:nvSpPr>
        <p:spPr>
          <a:xfrm>
            <a:off x="8450885" y="2962656"/>
            <a:ext cx="201168" cy="201168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8450885" y="3255264"/>
            <a:ext cx="280812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3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Coaches and speakers</a:t>
            </a:r>
            <a:endParaRPr lang="en-US" sz="2300" dirty="0"/>
          </a:p>
        </p:txBody>
      </p:sp>
      <p:sp>
        <p:nvSpPr>
          <p:cNvPr id="19" name="Text 16"/>
          <p:cNvSpPr/>
          <p:nvPr/>
        </p:nvSpPr>
        <p:spPr>
          <a:xfrm>
            <a:off x="8450885" y="4069080"/>
            <a:ext cx="280812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40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Fills the room: reminds registrants to show up, follows up after the webinar, books the next step.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PROOF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Real businesses, real numbers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26" name="Text 23"/>
          <p:cNvSpPr/>
          <p:nvPr/>
        </p:nvSpPr>
        <p:spPr>
          <a:xfrm>
            <a:off x="640080" y="6099048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54+ documented success stories: abcsales.ai/success-stories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640080" y="2331720"/>
            <a:ext cx="2487853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77824" y="2587752"/>
            <a:ext cx="2012365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200"/>
              </a:lnSpc>
            </a:pPr>
            <a:r>
              <a:rPr sz="950" b="1" i="0">
                <a:solidFill>
                  <a:srgbClr val="A28F5E"/>
                </a:solidFill>
                <a:latin typeface="Montserrat"/>
              </a:rPr>
              <a:t>APPOINTMENTS · HEALTHCARE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7824" y="3044952"/>
            <a:ext cx="2012365" cy="7772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000"/>
              </a:lnSpc>
            </a:pPr>
            <a:r>
              <a:rPr sz="1700" b="1" i="0">
                <a:solidFill>
                  <a:srgbClr val="062B52"/>
                </a:solidFill>
                <a:latin typeface="Montserrat"/>
              </a:rPr>
              <a:t>RM 200K+ in 4 months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77824" y="3813048"/>
            <a:ext cx="2012365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550"/>
              </a:lnSpc>
            </a:pPr>
            <a:r>
              <a:rPr sz="1200" b="0" i="1">
                <a:solidFill>
                  <a:srgbClr val="3A4A5C"/>
                </a:solidFill>
                <a:latin typeface="Montserrat"/>
              </a:rPr>
              <a:t>"AI takes care of everything. Patients arrive fully informed."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77824" y="5129783"/>
            <a:ext cx="2012365" cy="4754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350"/>
              </a:lnSpc>
            </a:pPr>
            <a:r>
              <a:rPr sz="1100" b="1" i="0">
                <a:solidFill>
                  <a:srgbClr val="062B52"/>
                </a:solidFill>
                <a:latin typeface="Montserrat"/>
              </a:rPr>
              <a:t>Clinic Director, Asia Eye Specialist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77824" y="5586983"/>
            <a:ext cx="2012365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00" b="0" i="0">
                <a:solidFill>
                  <a:srgbClr val="A28F5E"/>
                </a:solidFill>
                <a:latin typeface="Montserrat"/>
              </a:rPr>
              <a:t>270+ bookings on autopilot</a:t>
            </a:r>
          </a:p>
        </p:txBody>
      </p:sp>
      <p:sp>
        <p:nvSpPr>
          <p:cNvPr id="9" name="Shape 5"/>
          <p:cNvSpPr/>
          <p:nvPr/>
        </p:nvSpPr>
        <p:spPr>
          <a:xfrm>
            <a:off x="3447973" y="2331720"/>
            <a:ext cx="2487853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3685717" y="2587752"/>
            <a:ext cx="2012365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200"/>
              </a:lnSpc>
            </a:pPr>
            <a:r>
              <a:rPr sz="950" b="1" i="0">
                <a:solidFill>
                  <a:srgbClr val="A28F5E"/>
                </a:solidFill>
                <a:latin typeface="Montserrat"/>
              </a:rPr>
              <a:t>E-COMMERCE · RETAIL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85717" y="3044952"/>
            <a:ext cx="2012365" cy="7772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000"/>
              </a:lnSpc>
            </a:pPr>
            <a:r>
              <a:rPr sz="1700" b="1" i="0">
                <a:solidFill>
                  <a:srgbClr val="062B52"/>
                </a:solidFill>
                <a:latin typeface="Montserrat"/>
              </a:rPr>
              <a:t>Sales close with zero humans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85717" y="3813048"/>
            <a:ext cx="2012365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550"/>
              </a:lnSpc>
            </a:pPr>
            <a:r>
              <a:rPr sz="1200" b="0" i="1">
                <a:solidFill>
                  <a:srgbClr val="3A4A5C"/>
                </a:solidFill>
                <a:latin typeface="Montserrat"/>
              </a:rPr>
              <a:t>"A sale closed 100% autonomously with zero human involvement."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85717" y="5129783"/>
            <a:ext cx="2012365" cy="4754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350"/>
              </a:lnSpc>
            </a:pPr>
            <a:r>
              <a:rPr sz="1100" b="1" i="0">
                <a:solidFill>
                  <a:srgbClr val="062B52"/>
                </a:solidFill>
                <a:latin typeface="Montserrat"/>
              </a:rPr>
              <a:t>Kenny Tee, New Image International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85717" y="5586983"/>
            <a:ext cx="2012365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00" b="0" i="0">
                <a:solidFill>
                  <a:srgbClr val="A28F5E"/>
                </a:solidFill>
                <a:latin typeface="Montserrat"/>
              </a:rPr>
              <a:t>24/7 sales team from ads</a:t>
            </a:r>
          </a:p>
        </p:txBody>
      </p:sp>
      <p:sp>
        <p:nvSpPr>
          <p:cNvPr id="10" name="Shape 5"/>
          <p:cNvSpPr/>
          <p:nvPr/>
        </p:nvSpPr>
        <p:spPr>
          <a:xfrm>
            <a:off x="6255867" y="2331720"/>
            <a:ext cx="2487853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493611" y="2587752"/>
            <a:ext cx="2012365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200"/>
              </a:lnSpc>
            </a:pPr>
            <a:r>
              <a:rPr sz="950" b="1" i="0">
                <a:solidFill>
                  <a:srgbClr val="A28F5E"/>
                </a:solidFill>
                <a:latin typeface="Montserrat"/>
              </a:rPr>
              <a:t>WEBINARS · EDUCATION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93611" y="3044952"/>
            <a:ext cx="2012365" cy="7772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000"/>
              </a:lnSpc>
            </a:pPr>
            <a:r>
              <a:rPr sz="1700" b="1" i="0">
                <a:solidFill>
                  <a:srgbClr val="062B52"/>
                </a:solidFill>
                <a:latin typeface="Montserrat"/>
              </a:rPr>
              <a:t>Show-up rate above 50%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93611" y="3813048"/>
            <a:ext cx="2012365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550"/>
              </a:lnSpc>
            </a:pPr>
            <a:r>
              <a:rPr sz="1200" b="0" i="1">
                <a:solidFill>
                  <a:srgbClr val="3A4A5C"/>
                </a:solidFill>
                <a:latin typeface="Montserrat"/>
              </a:rPr>
              <a:t>"Conversion jumped to over 20%. It's been a pretty good ROI."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93611" y="5129783"/>
            <a:ext cx="2012365" cy="4754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350"/>
              </a:lnSpc>
            </a:pPr>
            <a:r>
              <a:rPr sz="1100" b="1" i="0">
                <a:solidFill>
                  <a:srgbClr val="062B52"/>
                </a:solidFill>
                <a:latin typeface="Montserrat"/>
              </a:rPr>
              <a:t>Joey, Trading Impossible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93611" y="5586983"/>
            <a:ext cx="2012365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00" b="0" i="0">
                <a:solidFill>
                  <a:srgbClr val="A28F5E"/>
                </a:solidFill>
                <a:latin typeface="Montserrat"/>
              </a:rPr>
              <a:t>Stock trading educator</a:t>
            </a:r>
          </a:p>
        </p:txBody>
      </p:sp>
      <p:sp>
        <p:nvSpPr>
          <p:cNvPr id="11" name="Shape 5"/>
          <p:cNvSpPr/>
          <p:nvPr/>
        </p:nvSpPr>
        <p:spPr>
          <a:xfrm>
            <a:off x="9063761" y="2331720"/>
            <a:ext cx="2487853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62B52">
                <a:alpha val="1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9301505" y="2587752"/>
            <a:ext cx="2012365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200"/>
              </a:lnSpc>
            </a:pPr>
            <a:r>
              <a:rPr sz="950" b="1" i="0">
                <a:solidFill>
                  <a:srgbClr val="A28F5E"/>
                </a:solidFill>
                <a:latin typeface="Montserrat"/>
              </a:rPr>
              <a:t>B2B · OFFICE EQUIPMENT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01505" y="3044952"/>
            <a:ext cx="2012365" cy="7772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000"/>
              </a:lnSpc>
            </a:pPr>
            <a:r>
              <a:rPr sz="1700" b="1" i="0">
                <a:solidFill>
                  <a:srgbClr val="062B52"/>
                </a:solidFill>
                <a:latin typeface="Montserrat"/>
              </a:rPr>
              <a:t>24 hours to under 2 minutes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301505" y="3813048"/>
            <a:ext cx="2012365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550"/>
              </a:lnSpc>
            </a:pPr>
            <a:r>
              <a:rPr sz="1200" b="0" i="1">
                <a:solidFill>
                  <a:srgbClr val="3A4A5C"/>
                </a:solidFill>
                <a:latin typeface="Montserrat"/>
              </a:rPr>
              <a:t>"By the time our sales manager calls, they already know exactly how to follow up."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301505" y="5129783"/>
            <a:ext cx="2012365" cy="4754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350"/>
              </a:lnSpc>
            </a:pPr>
            <a:r>
              <a:rPr sz="1100" b="1" i="0">
                <a:solidFill>
                  <a:srgbClr val="062B52"/>
                </a:solidFill>
                <a:latin typeface="Montserrat"/>
              </a:rPr>
              <a:t>Duncan, Market Manager, Hytech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301505" y="5586983"/>
            <a:ext cx="2012365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00" b="0" i="0">
                <a:solidFill>
                  <a:srgbClr val="A28F5E"/>
                </a:solidFill>
                <a:latin typeface="Montserrat"/>
              </a:rPr>
              <a:t>10/10 would recommend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../logos/abc-sales-ai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3207" y="292608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3550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ABC SALES AI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911535" y="63550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B7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IT WORKS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051560"/>
            <a:ext cx="10424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4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features doing the heavy lifting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658368" y="2011680"/>
            <a:ext cx="1371600" cy="54864"/>
          </a:xfrm>
          <a:prstGeom prst="rect">
            <a:avLst/>
          </a:prstGeom>
          <a:solidFill>
            <a:srgbClr val="BFAE82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40080" y="2286000"/>
            <a:ext cx="64008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1371600" y="2286000"/>
            <a:ext cx="265176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One inbox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4114800" y="2286000"/>
            <a:ext cx="7573975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WhatsApp, LINE, Facebook, Instagram, and Telegram in a single place.</a:t>
            </a:r>
            <a:endParaRPr lang="en-US" sz="1650" dirty="0"/>
          </a:p>
        </p:txBody>
      </p:sp>
      <p:sp>
        <p:nvSpPr>
          <p:cNvPr id="11" name="Text 8"/>
          <p:cNvSpPr/>
          <p:nvPr/>
        </p:nvSpPr>
        <p:spPr>
          <a:xfrm>
            <a:off x="640080" y="2819400"/>
            <a:ext cx="64008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1371600" y="2819400"/>
            <a:ext cx="265176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Smart automations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4114800" y="2819400"/>
            <a:ext cx="7573975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Follow-up sequences, the 24-hour window strategy, recurring reminders.</a:t>
            </a:r>
            <a:endParaRPr lang="en-US" sz="1650" dirty="0"/>
          </a:p>
        </p:txBody>
      </p:sp>
      <p:sp>
        <p:nvSpPr>
          <p:cNvPr id="14" name="Text 11"/>
          <p:cNvSpPr/>
          <p:nvPr/>
        </p:nvSpPr>
        <p:spPr>
          <a:xfrm>
            <a:off x="640080" y="3352800"/>
            <a:ext cx="64008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1371600" y="3352800"/>
            <a:ext cx="265176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Knowledge base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114800" y="3352800"/>
            <a:ext cx="7573975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Answers come from your documents and pricing, not guesses.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40080" y="3886200"/>
            <a:ext cx="64008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1371600" y="3886200"/>
            <a:ext cx="265176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tools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4114800" y="3886200"/>
            <a:ext cx="7573975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Sends photos and PDFs, replies with voice, books straight into your calendar.</a:t>
            </a:r>
            <a:endParaRPr lang="en-US" sz="1650" dirty="0"/>
          </a:p>
        </p:txBody>
      </p:sp>
      <p:sp>
        <p:nvSpPr>
          <p:cNvPr id="20" name="Text 17"/>
          <p:cNvSpPr/>
          <p:nvPr/>
        </p:nvSpPr>
        <p:spPr>
          <a:xfrm>
            <a:off x="640080" y="4419600"/>
            <a:ext cx="64008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</a:t>
            </a:r>
            <a:endParaRPr lang="en-US" sz="2600" dirty="0"/>
          </a:p>
        </p:txBody>
      </p:sp>
      <p:sp>
        <p:nvSpPr>
          <p:cNvPr id="21" name="Text 18"/>
          <p:cNvSpPr/>
          <p:nvPr/>
        </p:nvSpPr>
        <p:spPr>
          <a:xfrm>
            <a:off x="1371600" y="4419600"/>
            <a:ext cx="265176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Team controls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4114800" y="4419600"/>
            <a:ext cx="7573975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Human handoff, roles and permissions. The AI pauses when you reply yourself.</a:t>
            </a:r>
            <a:endParaRPr lang="en-US" sz="1650" dirty="0"/>
          </a:p>
        </p:txBody>
      </p:sp>
      <p:sp>
        <p:nvSpPr>
          <p:cNvPr id="23" name="Text 20"/>
          <p:cNvSpPr/>
          <p:nvPr/>
        </p:nvSpPr>
        <p:spPr>
          <a:xfrm>
            <a:off x="640080" y="4953000"/>
            <a:ext cx="64008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A28F5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</a:t>
            </a:r>
            <a:endParaRPr lang="en-US" sz="2600" dirty="0"/>
          </a:p>
        </p:txBody>
      </p:sp>
      <p:sp>
        <p:nvSpPr>
          <p:cNvPr id="24" name="Text 21"/>
          <p:cNvSpPr/>
          <p:nvPr/>
        </p:nvSpPr>
        <p:spPr>
          <a:xfrm>
            <a:off x="1371600" y="4953000"/>
            <a:ext cx="265176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2B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Analytics</a:t>
            </a:r>
            <a:endParaRPr lang="en-US" sz="2000" dirty="0"/>
          </a:p>
        </p:txBody>
      </p:sp>
      <p:sp>
        <p:nvSpPr>
          <p:cNvPr id="25" name="Text 22"/>
          <p:cNvSpPr/>
          <p:nvPr/>
        </p:nvSpPr>
        <p:spPr>
          <a:xfrm>
            <a:off x="4114800" y="4953000"/>
            <a:ext cx="7573975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dirty="0">
                <a:solidFill>
                  <a:srgbClr val="3A4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Conversion, reply time, and conversation reporting you can act on.</a:t>
            </a:r>
            <a:endParaRPr lang="en-US" sz="1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ontserra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ontserra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1266</Words>
  <Application>Microsoft Macintosh PowerPoint</Application>
  <PresentationFormat>Widescreen</PresentationFormat>
  <Paragraphs>213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Tan Teck</cp:lastModifiedBy>
  <cp:revision>3</cp:revision>
  <dcterms:created xsi:type="dcterms:W3CDTF">2026-07-03T14:11:22Z</dcterms:created>
  <dcterms:modified xsi:type="dcterms:W3CDTF">2026-07-03T14:42:39Z</dcterms:modified>
</cp:coreProperties>
</file>